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0693400" cy="7561263"/>
  <p:notesSz cx="7561263" cy="10693400"/>
  <p:defaultTextStyle>
    <a:defPPr>
      <a:defRPr lang="fr-FR"/>
    </a:defPPr>
    <a:lvl1pPr marL="0" algn="l" defTabSz="957838">
      <a:defRPr sz="1900">
        <a:solidFill>
          <a:schemeClr val="tx1"/>
        </a:solidFill>
        <a:latin typeface="+mn-lt"/>
        <a:ea typeface="+mn-ea"/>
        <a:cs typeface="+mn-cs"/>
      </a:defRPr>
    </a:lvl1pPr>
    <a:lvl2pPr marL="478919" algn="l" defTabSz="957838">
      <a:defRPr sz="1900">
        <a:solidFill>
          <a:schemeClr val="tx1"/>
        </a:solidFill>
        <a:latin typeface="+mn-lt"/>
        <a:ea typeface="+mn-ea"/>
        <a:cs typeface="+mn-cs"/>
      </a:defRPr>
    </a:lvl2pPr>
    <a:lvl3pPr marL="957838" algn="l" defTabSz="957838">
      <a:defRPr sz="1900">
        <a:solidFill>
          <a:schemeClr val="tx1"/>
        </a:solidFill>
        <a:latin typeface="+mn-lt"/>
        <a:ea typeface="+mn-ea"/>
        <a:cs typeface="+mn-cs"/>
      </a:defRPr>
    </a:lvl3pPr>
    <a:lvl4pPr marL="1436757" algn="l" defTabSz="957838">
      <a:defRPr sz="1900">
        <a:solidFill>
          <a:schemeClr val="tx1"/>
        </a:solidFill>
        <a:latin typeface="+mn-lt"/>
        <a:ea typeface="+mn-ea"/>
        <a:cs typeface="+mn-cs"/>
      </a:defRPr>
    </a:lvl4pPr>
    <a:lvl5pPr marL="1915677" algn="l" defTabSz="957838">
      <a:defRPr sz="1900">
        <a:solidFill>
          <a:schemeClr val="tx1"/>
        </a:solidFill>
        <a:latin typeface="+mn-lt"/>
        <a:ea typeface="+mn-ea"/>
        <a:cs typeface="+mn-cs"/>
      </a:defRPr>
    </a:lvl5pPr>
    <a:lvl6pPr marL="2394596" algn="l" defTabSz="957838">
      <a:defRPr sz="1900">
        <a:solidFill>
          <a:schemeClr val="tx1"/>
        </a:solidFill>
        <a:latin typeface="+mn-lt"/>
        <a:ea typeface="+mn-ea"/>
        <a:cs typeface="+mn-cs"/>
      </a:defRPr>
    </a:lvl6pPr>
    <a:lvl7pPr marL="2873515" algn="l" defTabSz="957838">
      <a:defRPr sz="1900">
        <a:solidFill>
          <a:schemeClr val="tx1"/>
        </a:solidFill>
        <a:latin typeface="+mn-lt"/>
        <a:ea typeface="+mn-ea"/>
        <a:cs typeface="+mn-cs"/>
      </a:defRPr>
    </a:lvl7pPr>
    <a:lvl8pPr marL="3352434" algn="l" defTabSz="957838">
      <a:defRPr sz="1900">
        <a:solidFill>
          <a:schemeClr val="tx1"/>
        </a:solidFill>
        <a:latin typeface="+mn-lt"/>
        <a:ea typeface="+mn-ea"/>
        <a:cs typeface="+mn-cs"/>
      </a:defRPr>
    </a:lvl8pPr>
    <a:lvl9pPr marL="3831353" algn="l" defTabSz="957838">
      <a:defRPr sz="19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146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4" descr="R:\DATA_PRIV\DATA_DEPHY\2013\02_PILOTAGE_PROJET\07_TRANSFERT_30000\07_Boite à outils\GT fiches valorisation\Trames fiches 30 000\Fiches trajectoires\Légumes\fiche trajectoire maraichage\maraichage-29.png"/>
          <p:cNvPicPr>
            <a:picLocks noChangeAspect="1" noChangeArrowheads="1"/>
          </p:cNvPicPr>
          <p:nvPr userDrawn="1"/>
        </p:nvPicPr>
        <p:blipFill>
          <a:blip r:embed="rId2"/>
          <a:stretch/>
        </p:blipFill>
        <p:spPr bwMode="auto">
          <a:xfrm>
            <a:off x="-11875" y="4416863"/>
            <a:ext cx="10280651" cy="3187700"/>
          </a:xfrm>
          <a:prstGeom prst="rect">
            <a:avLst/>
          </a:prstGeom>
          <a:noFill/>
        </p:spPr>
      </p:pic>
      <p:sp>
        <p:nvSpPr>
          <p:cNvPr id="5" name="Rectangle 46"/>
          <p:cNvSpPr/>
          <p:nvPr userDrawn="1"/>
        </p:nvSpPr>
        <p:spPr bwMode="auto">
          <a:xfrm>
            <a:off x="749281" y="4275681"/>
            <a:ext cx="9312573" cy="360000"/>
          </a:xfrm>
          <a:prstGeom prst="rect">
            <a:avLst/>
          </a:prstGeom>
          <a:solidFill>
            <a:srgbClr val="F6F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Rectangle 47"/>
          <p:cNvSpPr/>
          <p:nvPr userDrawn="1"/>
        </p:nvSpPr>
        <p:spPr bwMode="auto">
          <a:xfrm>
            <a:off x="749281" y="3924455"/>
            <a:ext cx="9312573" cy="360000"/>
          </a:xfrm>
          <a:prstGeom prst="rect">
            <a:avLst/>
          </a:prstGeom>
          <a:solidFill>
            <a:srgbClr val="EDF5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Rectangle 48"/>
          <p:cNvSpPr/>
          <p:nvPr userDrawn="1"/>
        </p:nvSpPr>
        <p:spPr bwMode="auto">
          <a:xfrm>
            <a:off x="749281" y="2484295"/>
            <a:ext cx="9312573" cy="360000"/>
          </a:xfrm>
          <a:prstGeom prst="rect">
            <a:avLst/>
          </a:prstGeom>
          <a:solidFill>
            <a:srgbClr val="AFD3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Rectangle 49"/>
          <p:cNvSpPr/>
          <p:nvPr userDrawn="1"/>
        </p:nvSpPr>
        <p:spPr bwMode="auto">
          <a:xfrm>
            <a:off x="749281" y="2844335"/>
            <a:ext cx="9313833" cy="360000"/>
          </a:xfrm>
          <a:prstGeom prst="rect">
            <a:avLst/>
          </a:prstGeom>
          <a:solidFill>
            <a:srgbClr val="C9E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Rectangle 50"/>
          <p:cNvSpPr/>
          <p:nvPr userDrawn="1"/>
        </p:nvSpPr>
        <p:spPr bwMode="auto">
          <a:xfrm>
            <a:off x="749281" y="3564415"/>
            <a:ext cx="9313832" cy="360000"/>
          </a:xfrm>
          <a:prstGeom prst="rect">
            <a:avLst/>
          </a:prstGeom>
          <a:solidFill>
            <a:srgbClr val="E4F0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Rectangle 51"/>
          <p:cNvSpPr/>
          <p:nvPr userDrawn="1"/>
        </p:nvSpPr>
        <p:spPr bwMode="auto">
          <a:xfrm>
            <a:off x="749281" y="5154022"/>
            <a:ext cx="9313225" cy="432048"/>
          </a:xfrm>
          <a:prstGeom prst="rect">
            <a:avLst/>
          </a:prstGeom>
          <a:solidFill>
            <a:srgbClr val="F9F3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Rectangle 52"/>
          <p:cNvSpPr/>
          <p:nvPr userDrawn="1"/>
        </p:nvSpPr>
        <p:spPr bwMode="auto">
          <a:xfrm>
            <a:off x="749281" y="5586070"/>
            <a:ext cx="9313226" cy="432048"/>
          </a:xfrm>
          <a:prstGeom prst="rect">
            <a:avLst/>
          </a:prstGeom>
          <a:solidFill>
            <a:srgbClr val="F2E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Rectangle 53"/>
          <p:cNvSpPr/>
          <p:nvPr userDrawn="1"/>
        </p:nvSpPr>
        <p:spPr bwMode="auto">
          <a:xfrm>
            <a:off x="749281" y="6015983"/>
            <a:ext cx="9313226" cy="432048"/>
          </a:xfrm>
          <a:prstGeom prst="rect">
            <a:avLst/>
          </a:prstGeom>
          <a:solidFill>
            <a:srgbClr val="ECD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Rectangle 54"/>
          <p:cNvSpPr/>
          <p:nvPr userDrawn="1"/>
        </p:nvSpPr>
        <p:spPr bwMode="auto">
          <a:xfrm>
            <a:off x="749281" y="6444735"/>
            <a:ext cx="9313226" cy="432048"/>
          </a:xfrm>
          <a:prstGeom prst="rect">
            <a:avLst/>
          </a:prstGeom>
          <a:solidFill>
            <a:srgbClr val="E5CD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" name="Rectangle 55"/>
          <p:cNvSpPr/>
          <p:nvPr userDrawn="1"/>
        </p:nvSpPr>
        <p:spPr bwMode="auto">
          <a:xfrm>
            <a:off x="749281" y="3204375"/>
            <a:ext cx="9313833" cy="360000"/>
          </a:xfrm>
          <a:prstGeom prst="rect">
            <a:avLst/>
          </a:prstGeom>
          <a:solidFill>
            <a:srgbClr val="DAEB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Rectangle 56"/>
          <p:cNvSpPr/>
          <p:nvPr userDrawn="1"/>
        </p:nvSpPr>
        <p:spPr bwMode="auto">
          <a:xfrm>
            <a:off x="749281" y="2124447"/>
            <a:ext cx="9312573" cy="360000"/>
          </a:xfrm>
          <a:prstGeom prst="rect">
            <a:avLst/>
          </a:prstGeom>
          <a:solidFill>
            <a:srgbClr val="8CBF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" name="Rectangle 20"/>
          <p:cNvSpPr/>
          <p:nvPr userDrawn="1"/>
        </p:nvSpPr>
        <p:spPr bwMode="auto">
          <a:xfrm>
            <a:off x="8641188" y="2681871"/>
            <a:ext cx="1944216" cy="29596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7" name="Picture 2" descr="R:\DATA_PRIV\DATA_DEPHY\2013\02_PILOTAGE_PROJET\07_TRANSFERT_30000\07_Boite à outils\GT fiches valorisation\Trames fiches 30 000\Fiches trajectoires\Légumes\fiche trajectoire maraichage\fiche trajectoire maraichage-18.png"/>
          <p:cNvPicPr>
            <a:picLocks noChangeAspect="1" noChangeArrowheads="1"/>
          </p:cNvPicPr>
          <p:nvPr userDrawn="1"/>
        </p:nvPicPr>
        <p:blipFill>
          <a:blip r:embed="rId3"/>
          <a:stretch/>
        </p:blipFill>
        <p:spPr bwMode="auto">
          <a:xfrm>
            <a:off x="8797348" y="2795320"/>
            <a:ext cx="1338263" cy="539750"/>
          </a:xfrm>
          <a:prstGeom prst="rect">
            <a:avLst/>
          </a:prstGeom>
          <a:noFill/>
        </p:spPr>
      </p:pic>
      <p:sp>
        <p:nvSpPr>
          <p:cNvPr id="18" name="ZoneTexte 22"/>
          <p:cNvSpPr>
            <a:spLocks noAdjustHandles="1"/>
          </p:cNvSpPr>
          <p:nvPr userDrawn="1"/>
        </p:nvSpPr>
        <p:spPr bwMode="auto">
          <a:xfrm>
            <a:off x="4284687" y="954212"/>
            <a:ext cx="2664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 b="1" i="1">
                <a:solidFill>
                  <a:srgbClr val="167855"/>
                </a:solidFill>
                <a:latin typeface="Corbel bold"/>
              </a:rPr>
              <a:t>Vers des systèmes agroécologiques à bas niveau de phytos</a:t>
            </a:r>
          </a:p>
        </p:txBody>
      </p:sp>
      <p:pic>
        <p:nvPicPr>
          <p:cNvPr id="19" name="Picture 2" descr="R:\DATA_PRIV\DATA_DEPHY\2013\02_PILOTAGE_PROJET\07_TRANSFERT_30000\07_Boite à outils\GT fiches valorisation\Trames fiches 30 000\Fiches trajectoires\Légumes\fiche trajectoire maraichage\maraichage_02 copie.png"/>
          <p:cNvPicPr>
            <a:picLocks noChangeAspect="1" noChangeArrowheads="1"/>
          </p:cNvPicPr>
          <p:nvPr userDrawn="1"/>
        </p:nvPicPr>
        <p:blipFill>
          <a:blip r:embed="rId4"/>
          <a:stretch/>
        </p:blipFill>
        <p:spPr bwMode="auto">
          <a:xfrm>
            <a:off x="-7821" y="11299"/>
            <a:ext cx="10694988" cy="1657350"/>
          </a:xfrm>
          <a:prstGeom prst="rect">
            <a:avLst/>
          </a:prstGeom>
          <a:noFill/>
        </p:spPr>
      </p:pic>
      <p:pic>
        <p:nvPicPr>
          <p:cNvPr id="20" name="Picture 3" descr="R:\DATA_PRIV\DATA_DEPHY\2013\02_PILOTAGE_PROJET\07_TRANSFERT_30000\07_Boite à outils\GT fiches valorisation\Trames fiches 30 000\Fiches trajectoires\Légumes\fiche trajectoire maraichage\maraichage-32.png"/>
          <p:cNvPicPr>
            <a:picLocks noChangeAspect="1" noChangeArrowheads="1"/>
          </p:cNvPicPr>
          <p:nvPr userDrawn="1"/>
        </p:nvPicPr>
        <p:blipFill>
          <a:blip r:embed="rId5"/>
          <a:stretch/>
        </p:blipFill>
        <p:spPr bwMode="auto">
          <a:xfrm>
            <a:off x="3403424" y="1598697"/>
            <a:ext cx="3846513" cy="57626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re et texte vertic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5" name="Espace réservé du texte vertical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E36566A-1B5B-446F-B70B-B485A1F3A60C}" type="datetimeFigureOut">
              <a:rPr lang="fr-FR"/>
              <a:t>11/11/2020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06A2C2F-BD17-4BB2-881B-9607E3258D6D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Titre vertical et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vertical 1"/>
          <p:cNvSpPr>
            <a:spLocks noGrp="1"/>
          </p:cNvSpPr>
          <p:nvPr>
            <p:ph type="title" orient="vert"/>
          </p:nvPr>
        </p:nvSpPr>
        <p:spPr bwMode="auto">
          <a:xfrm>
            <a:off x="9067113" y="334306"/>
            <a:ext cx="2812588" cy="7113188"/>
          </a:xfrm>
        </p:spPr>
        <p:txBody>
          <a:bodyPr vert="eaVert"/>
          <a:lstStyle/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5" name="Espace réservé du texte vertical 2"/>
          <p:cNvSpPr>
            <a:spLocks noGrp="1"/>
          </p:cNvSpPr>
          <p:nvPr>
            <p:ph type="body" orient="vert" idx="1"/>
          </p:nvPr>
        </p:nvSpPr>
        <p:spPr bwMode="auto">
          <a:xfrm>
            <a:off x="625639" y="334306"/>
            <a:ext cx="8263250" cy="7113188"/>
          </a:xfrm>
        </p:spPr>
        <p:txBody>
          <a:bodyPr vert="eaVert"/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E36566A-1B5B-446F-B70B-B485A1F3A60C}" type="datetimeFigureOut">
              <a:rPr lang="fr-FR"/>
              <a:t>11/11/2020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06A2C2F-BD17-4BB2-881B-9607E3258D6D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E36566A-1B5B-446F-B70B-B485A1F3A60C}" type="datetimeFigureOut">
              <a:rPr lang="fr-FR"/>
              <a:t>11/11/2020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06A2C2F-BD17-4BB2-881B-9607E3258D6D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Titre de sec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844704" y="4858814"/>
            <a:ext cx="9089390" cy="1501751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44704" y="3204786"/>
            <a:ext cx="9089390" cy="1654026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89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7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367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156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945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735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524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313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E36566A-1B5B-446F-B70B-B485A1F3A60C}" type="datetimeFigureOut">
              <a:rPr lang="fr-FR"/>
              <a:t>11/11/2020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06A2C2F-BD17-4BB2-881B-9607E3258D6D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sz="half" idx="1"/>
          </p:nvPr>
        </p:nvSpPr>
        <p:spPr bwMode="auto">
          <a:xfrm>
            <a:off x="625638" y="1944575"/>
            <a:ext cx="5537918" cy="5502919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6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6341783" y="1944575"/>
            <a:ext cx="5537919" cy="5502919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E36566A-1B5B-446F-B70B-B485A1F3A60C}" type="datetimeFigureOut">
              <a:rPr lang="fr-FR"/>
              <a:t>11/11/2020</a:t>
            </a:fld>
            <a:endParaRPr lang="fr-FR"/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06A2C2F-BD17-4BB2-881B-9607E3258D6D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534670" y="302802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534671" y="1692533"/>
            <a:ext cx="4724775" cy="705367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19" indent="0">
              <a:buNone/>
              <a:defRPr sz="2100" b="1"/>
            </a:lvl2pPr>
            <a:lvl3pPr marL="957838" indent="0">
              <a:buNone/>
              <a:defRPr sz="1900" b="1"/>
            </a:lvl3pPr>
            <a:lvl4pPr marL="1436757" indent="0">
              <a:buNone/>
              <a:defRPr sz="1700" b="1"/>
            </a:lvl4pPr>
            <a:lvl5pPr marL="1915677" indent="0">
              <a:buNone/>
              <a:defRPr sz="1700" b="1"/>
            </a:lvl5pPr>
            <a:lvl6pPr marL="2394596" indent="0">
              <a:buNone/>
              <a:defRPr sz="1700" b="1"/>
            </a:lvl6pPr>
            <a:lvl7pPr marL="2873515" indent="0">
              <a:buNone/>
              <a:defRPr sz="1700" b="1"/>
            </a:lvl7pPr>
            <a:lvl8pPr marL="3352434" indent="0">
              <a:buNone/>
              <a:defRPr sz="1700" b="1"/>
            </a:lvl8pPr>
            <a:lvl9pPr marL="3831353" indent="0">
              <a:buNone/>
              <a:defRPr sz="1700" b="1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6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534671" y="2397901"/>
            <a:ext cx="4724775" cy="435647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3"/>
          </p:nvPr>
        </p:nvSpPr>
        <p:spPr bwMode="auto">
          <a:xfrm>
            <a:off x="5432101" y="1692533"/>
            <a:ext cx="4726631" cy="705367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19" indent="0">
              <a:buNone/>
              <a:defRPr sz="2100" b="1"/>
            </a:lvl2pPr>
            <a:lvl3pPr marL="957838" indent="0">
              <a:buNone/>
              <a:defRPr sz="1900" b="1"/>
            </a:lvl3pPr>
            <a:lvl4pPr marL="1436757" indent="0">
              <a:buNone/>
              <a:defRPr sz="1700" b="1"/>
            </a:lvl4pPr>
            <a:lvl5pPr marL="1915677" indent="0">
              <a:buNone/>
              <a:defRPr sz="1700" b="1"/>
            </a:lvl5pPr>
            <a:lvl6pPr marL="2394596" indent="0">
              <a:buNone/>
              <a:defRPr sz="1700" b="1"/>
            </a:lvl6pPr>
            <a:lvl7pPr marL="2873515" indent="0">
              <a:buNone/>
              <a:defRPr sz="1700" b="1"/>
            </a:lvl7pPr>
            <a:lvl8pPr marL="3352434" indent="0">
              <a:buNone/>
              <a:defRPr sz="1700" b="1"/>
            </a:lvl8pPr>
            <a:lvl9pPr marL="3831353" indent="0">
              <a:buNone/>
              <a:defRPr sz="1700" b="1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8" name="Espace réservé du contenu 5"/>
          <p:cNvSpPr>
            <a:spLocks noGrp="1"/>
          </p:cNvSpPr>
          <p:nvPr>
            <p:ph sz="quarter" idx="4"/>
          </p:nvPr>
        </p:nvSpPr>
        <p:spPr bwMode="auto">
          <a:xfrm>
            <a:off x="5432101" y="2397901"/>
            <a:ext cx="4726631" cy="435647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E36566A-1B5B-446F-B70B-B485A1F3A60C}" type="datetimeFigureOut">
              <a:rPr lang="fr-FR"/>
              <a:t>11/11/2020</a:t>
            </a:fld>
            <a:endParaRPr lang="fr-FR"/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06A2C2F-BD17-4BB2-881B-9607E3258D6D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5" name="Espace réservé de la date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E36566A-1B5B-446F-B70B-B485A1F3A60C}" type="datetimeFigureOut">
              <a:rPr lang="fr-FR"/>
              <a:t>11/11/2020</a:t>
            </a:fld>
            <a:endParaRPr lang="fr-FR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06A2C2F-BD17-4BB2-881B-9607E3258D6D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E36566A-1B5B-446F-B70B-B485A1F3A60C}" type="datetimeFigureOut">
              <a:rPr lang="fr-FR"/>
              <a:t>11/11/2020</a:t>
            </a:fld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06A2C2F-BD17-4BB2-881B-9607E3258D6D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u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534672" y="301050"/>
            <a:ext cx="3518055" cy="1281214"/>
          </a:xfrm>
        </p:spPr>
        <p:txBody>
          <a:bodyPr anchor="b"/>
          <a:lstStyle>
            <a:lvl1pPr algn="l">
              <a:defRPr sz="2100" b="1"/>
            </a:lvl1pPr>
          </a:lstStyle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4180822" y="301052"/>
            <a:ext cx="5977909" cy="6453328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534672" y="1582266"/>
            <a:ext cx="3518055" cy="5172114"/>
          </a:xfrm>
        </p:spPr>
        <p:txBody>
          <a:bodyPr/>
          <a:lstStyle>
            <a:lvl1pPr marL="0" indent="0">
              <a:buNone/>
              <a:defRPr sz="1500"/>
            </a:lvl1pPr>
            <a:lvl2pPr marL="478919" indent="0">
              <a:buNone/>
              <a:defRPr sz="1300"/>
            </a:lvl2pPr>
            <a:lvl3pPr marL="957838" indent="0">
              <a:buNone/>
              <a:defRPr sz="1000"/>
            </a:lvl3pPr>
            <a:lvl4pPr marL="1436757" indent="0">
              <a:buNone/>
              <a:defRPr sz="900"/>
            </a:lvl4pPr>
            <a:lvl5pPr marL="1915677" indent="0">
              <a:buNone/>
              <a:defRPr sz="900"/>
            </a:lvl5pPr>
            <a:lvl6pPr marL="2394596" indent="0">
              <a:buNone/>
              <a:defRPr sz="900"/>
            </a:lvl6pPr>
            <a:lvl7pPr marL="2873515" indent="0">
              <a:buNone/>
              <a:defRPr sz="900"/>
            </a:lvl7pPr>
            <a:lvl8pPr marL="3352434" indent="0">
              <a:buNone/>
              <a:defRPr sz="900"/>
            </a:lvl8pPr>
            <a:lvl9pPr marL="3831353" indent="0">
              <a:buNone/>
              <a:defRPr sz="900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E36566A-1B5B-446F-B70B-B485A1F3A60C}" type="datetimeFigureOut">
              <a:rPr lang="fr-FR"/>
              <a:t>11/11/2020</a:t>
            </a:fld>
            <a:endParaRPr lang="fr-FR"/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06A2C2F-BD17-4BB2-881B-9607E3258D6D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Image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100" b="1"/>
            </a:lvl1pPr>
          </a:lstStyle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5" name="Espace réservé pour une image  2"/>
          <p:cNvSpPr>
            <a:spLocks noGrp="1"/>
          </p:cNvSpPr>
          <p:nvPr>
            <p:ph type="pic" idx="1"/>
          </p:nvPr>
        </p:nvSpPr>
        <p:spPr bwMode="auto"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400"/>
            </a:lvl1pPr>
            <a:lvl2pPr marL="478919" indent="0">
              <a:buNone/>
              <a:defRPr sz="2900"/>
            </a:lvl2pPr>
            <a:lvl3pPr marL="957838" indent="0">
              <a:buNone/>
              <a:defRPr sz="2500"/>
            </a:lvl3pPr>
            <a:lvl4pPr marL="1436757" indent="0">
              <a:buNone/>
              <a:defRPr sz="2100"/>
            </a:lvl4pPr>
            <a:lvl5pPr marL="1915677" indent="0">
              <a:buNone/>
              <a:defRPr sz="2100"/>
            </a:lvl5pPr>
            <a:lvl6pPr marL="2394596" indent="0">
              <a:buNone/>
              <a:defRPr sz="2100"/>
            </a:lvl6pPr>
            <a:lvl7pPr marL="2873515" indent="0">
              <a:buNone/>
              <a:defRPr sz="2100"/>
            </a:lvl7pPr>
            <a:lvl8pPr marL="3352434" indent="0">
              <a:buNone/>
              <a:defRPr sz="2100"/>
            </a:lvl8pPr>
            <a:lvl9pPr marL="3831353" indent="0">
              <a:buNone/>
              <a:defRPr sz="2100"/>
            </a:lvl9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500"/>
            </a:lvl1pPr>
            <a:lvl2pPr marL="478919" indent="0">
              <a:buNone/>
              <a:defRPr sz="1300"/>
            </a:lvl2pPr>
            <a:lvl3pPr marL="957838" indent="0">
              <a:buNone/>
              <a:defRPr sz="1000"/>
            </a:lvl3pPr>
            <a:lvl4pPr marL="1436757" indent="0">
              <a:buNone/>
              <a:defRPr sz="900"/>
            </a:lvl4pPr>
            <a:lvl5pPr marL="1915677" indent="0">
              <a:buNone/>
              <a:defRPr sz="900"/>
            </a:lvl5pPr>
            <a:lvl6pPr marL="2394596" indent="0">
              <a:buNone/>
              <a:defRPr sz="900"/>
            </a:lvl6pPr>
            <a:lvl7pPr marL="2873515" indent="0">
              <a:buNone/>
              <a:defRPr sz="900"/>
            </a:lvl7pPr>
            <a:lvl8pPr marL="3352434" indent="0">
              <a:buNone/>
              <a:defRPr sz="900"/>
            </a:lvl8pPr>
            <a:lvl9pPr marL="3831353" indent="0">
              <a:buNone/>
              <a:defRPr sz="900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E36566A-1B5B-446F-B70B-B485A1F3A60C}" type="datetimeFigureOut">
              <a:rPr lang="fr-FR"/>
              <a:t>11/11/2020</a:t>
            </a:fld>
            <a:endParaRPr lang="fr-FR"/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06A2C2F-BD17-4BB2-881B-9607E3258D6D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534670" y="302802"/>
            <a:ext cx="9624060" cy="1260211"/>
          </a:xfrm>
          <a:prstGeom prst="rect">
            <a:avLst/>
          </a:prstGeom>
        </p:spPr>
        <p:txBody>
          <a:bodyPr vert="horz" lIns="95784" tIns="47892" rIns="95784" bIns="47892" rtlCol="0" anchor="ctr">
            <a:normAutofit/>
          </a:bodyPr>
          <a:lstStyle/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534670" y="1764296"/>
            <a:ext cx="9624060" cy="4990084"/>
          </a:xfrm>
          <a:prstGeom prst="rect">
            <a:avLst/>
          </a:prstGeom>
        </p:spPr>
        <p:txBody>
          <a:bodyPr vert="horz" lIns="95784" tIns="47892" rIns="95784" bIns="47892" rtlCol="0">
            <a:normAutofit/>
          </a:bodyPr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 bwMode="auto">
          <a:xfrm>
            <a:off x="534671" y="7008173"/>
            <a:ext cx="2495127" cy="402567"/>
          </a:xfrm>
          <a:prstGeom prst="rect">
            <a:avLst/>
          </a:prstGeom>
        </p:spPr>
        <p:txBody>
          <a:bodyPr vert="horz" lIns="95784" tIns="47892" rIns="95784" bIns="47892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E36566A-1B5B-446F-B70B-B485A1F3A60C}" type="datetimeFigureOut">
              <a:rPr lang="fr-FR"/>
              <a:t>11/11/2020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3653581" y="7008173"/>
            <a:ext cx="3386243" cy="402567"/>
          </a:xfrm>
          <a:prstGeom prst="rect">
            <a:avLst/>
          </a:prstGeom>
        </p:spPr>
        <p:txBody>
          <a:bodyPr vert="horz" lIns="95784" tIns="47892" rIns="95784" bIns="47892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7663604" y="7008173"/>
            <a:ext cx="2495127" cy="402567"/>
          </a:xfrm>
          <a:prstGeom prst="rect">
            <a:avLst/>
          </a:prstGeom>
        </p:spPr>
        <p:txBody>
          <a:bodyPr vert="horz" lIns="95784" tIns="47892" rIns="95784" bIns="47892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06A2C2F-BD17-4BB2-881B-9607E3258D6D}" type="slidenum">
              <a:rPr lang="fr-FR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57838">
        <a:spcBef>
          <a:spcPts val="0"/>
        </a:spcBef>
        <a:buNone/>
        <a:defRPr sz="46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9189" indent="-359189" algn="l" defTabSz="957838">
        <a:spcBef>
          <a:spcPts val="0"/>
        </a:spcBef>
        <a:buFont typeface="Arial"/>
        <a:buChar char="•"/>
        <a:defRPr sz="3400">
          <a:solidFill>
            <a:schemeClr val="tx1"/>
          </a:solidFill>
          <a:latin typeface="+mn-lt"/>
          <a:ea typeface="+mn-ea"/>
          <a:cs typeface="+mn-cs"/>
        </a:defRPr>
      </a:lvl1pPr>
      <a:lvl2pPr marL="778244" indent="-299324" algn="l" defTabSz="957838">
        <a:spcBef>
          <a:spcPts val="0"/>
        </a:spcBef>
        <a:buFont typeface="Arial"/>
        <a:buChar char="–"/>
        <a:defRPr sz="2900">
          <a:solidFill>
            <a:schemeClr val="tx1"/>
          </a:solidFill>
          <a:latin typeface="+mn-lt"/>
          <a:ea typeface="+mn-ea"/>
          <a:cs typeface="+mn-cs"/>
        </a:defRPr>
      </a:lvl2pPr>
      <a:lvl3pPr marL="1197298" indent="-239460" algn="l" defTabSz="957838">
        <a:spcBef>
          <a:spcPts val="0"/>
        </a:spcBef>
        <a:buFont typeface="Arial"/>
        <a:buChar char="•"/>
        <a:defRPr sz="2500">
          <a:solidFill>
            <a:schemeClr val="tx1"/>
          </a:solidFill>
          <a:latin typeface="+mn-lt"/>
          <a:ea typeface="+mn-ea"/>
          <a:cs typeface="+mn-cs"/>
        </a:defRPr>
      </a:lvl3pPr>
      <a:lvl4pPr marL="1676217" indent="-239460" algn="l" defTabSz="957838">
        <a:spcBef>
          <a:spcPts val="0"/>
        </a:spcBef>
        <a:buFont typeface="Arial"/>
        <a:buChar char="–"/>
        <a:defRPr sz="2100">
          <a:solidFill>
            <a:schemeClr val="tx1"/>
          </a:solidFill>
          <a:latin typeface="+mn-lt"/>
          <a:ea typeface="+mn-ea"/>
          <a:cs typeface="+mn-cs"/>
        </a:defRPr>
      </a:lvl4pPr>
      <a:lvl5pPr marL="2155136" indent="-239460" algn="l" defTabSz="957838">
        <a:spcBef>
          <a:spcPts val="0"/>
        </a:spcBef>
        <a:buFont typeface="Arial"/>
        <a:buChar char="»"/>
        <a:defRPr sz="2100">
          <a:solidFill>
            <a:schemeClr val="tx1"/>
          </a:solidFill>
          <a:latin typeface="+mn-lt"/>
          <a:ea typeface="+mn-ea"/>
          <a:cs typeface="+mn-cs"/>
        </a:defRPr>
      </a:lvl5pPr>
      <a:lvl6pPr marL="2634055" indent="-239460" algn="l" defTabSz="957838">
        <a:spcBef>
          <a:spcPts val="0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6pPr>
      <a:lvl7pPr marL="3112975" indent="-239460" algn="l" defTabSz="957838">
        <a:spcBef>
          <a:spcPts val="0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7pPr>
      <a:lvl8pPr marL="3591894" indent="-239460" algn="l" defTabSz="957838">
        <a:spcBef>
          <a:spcPts val="0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8pPr>
      <a:lvl9pPr marL="4070813" indent="-239460" algn="l" defTabSz="957838">
        <a:spcBef>
          <a:spcPts val="0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57838"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478919" algn="l" defTabSz="957838">
        <a:defRPr sz="1900">
          <a:solidFill>
            <a:schemeClr val="tx1"/>
          </a:solidFill>
          <a:latin typeface="+mn-lt"/>
          <a:ea typeface="+mn-ea"/>
          <a:cs typeface="+mn-cs"/>
        </a:defRPr>
      </a:lvl2pPr>
      <a:lvl3pPr marL="957838" algn="l" defTabSz="957838">
        <a:defRPr sz="1900">
          <a:solidFill>
            <a:schemeClr val="tx1"/>
          </a:solidFill>
          <a:latin typeface="+mn-lt"/>
          <a:ea typeface="+mn-ea"/>
          <a:cs typeface="+mn-cs"/>
        </a:defRPr>
      </a:lvl3pPr>
      <a:lvl4pPr marL="1436757" algn="l" defTabSz="957838">
        <a:defRPr sz="1900">
          <a:solidFill>
            <a:schemeClr val="tx1"/>
          </a:solidFill>
          <a:latin typeface="+mn-lt"/>
          <a:ea typeface="+mn-ea"/>
          <a:cs typeface="+mn-cs"/>
        </a:defRPr>
      </a:lvl4pPr>
      <a:lvl5pPr marL="1915677" algn="l" defTabSz="957838">
        <a:defRPr sz="1900">
          <a:solidFill>
            <a:schemeClr val="tx1"/>
          </a:solidFill>
          <a:latin typeface="+mn-lt"/>
          <a:ea typeface="+mn-ea"/>
          <a:cs typeface="+mn-cs"/>
        </a:defRPr>
      </a:lvl5pPr>
      <a:lvl6pPr marL="2394596" algn="l" defTabSz="957838">
        <a:defRPr sz="1900">
          <a:solidFill>
            <a:schemeClr val="tx1"/>
          </a:solidFill>
          <a:latin typeface="+mn-lt"/>
          <a:ea typeface="+mn-ea"/>
          <a:cs typeface="+mn-cs"/>
        </a:defRPr>
      </a:lvl6pPr>
      <a:lvl7pPr marL="2873515" algn="l" defTabSz="957838">
        <a:defRPr sz="1900">
          <a:solidFill>
            <a:schemeClr val="tx1"/>
          </a:solidFill>
          <a:latin typeface="+mn-lt"/>
          <a:ea typeface="+mn-ea"/>
          <a:cs typeface="+mn-cs"/>
        </a:defRPr>
      </a:lvl7pPr>
      <a:lvl8pPr marL="3352434" algn="l" defTabSz="957838">
        <a:defRPr sz="1900">
          <a:solidFill>
            <a:schemeClr val="tx1"/>
          </a:solidFill>
          <a:latin typeface="+mn-lt"/>
          <a:ea typeface="+mn-ea"/>
          <a:cs typeface="+mn-cs"/>
        </a:defRPr>
      </a:lvl8pPr>
      <a:lvl9pPr marL="3831353" algn="l" defTabSz="957838">
        <a:defRPr sz="19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55"/>
          <p:cNvSpPr/>
          <p:nvPr/>
        </p:nvSpPr>
        <p:spPr bwMode="auto">
          <a:xfrm rot="5400000">
            <a:off x="-91621" y="5753627"/>
            <a:ext cx="1020841" cy="450632"/>
          </a:xfrm>
          <a:prstGeom prst="roundRect">
            <a:avLst>
              <a:gd name="adj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solidFill>
                <a:schemeClr val="bg1"/>
              </a:solidFill>
            </a:endParaRPr>
          </a:p>
        </p:txBody>
      </p:sp>
      <p:sp>
        <p:nvSpPr>
          <p:cNvPr id="5" name="ZoneTexte 56"/>
          <p:cNvSpPr>
            <a:spLocks/>
          </p:cNvSpPr>
          <p:nvPr/>
        </p:nvSpPr>
        <p:spPr bwMode="auto">
          <a:xfrm rot="16199999">
            <a:off x="-382001" y="3087876"/>
            <a:ext cx="1576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900">
                <a:solidFill>
                  <a:srgbClr val="167855"/>
                </a:solidFill>
                <a:latin typeface="Corbel bold"/>
              </a:rPr>
              <a:t>LEVIERS GESTION ALTERNATIFS</a:t>
            </a:r>
          </a:p>
        </p:txBody>
      </p:sp>
      <p:sp>
        <p:nvSpPr>
          <p:cNvPr id="6" name="ZoneTexte 57"/>
          <p:cNvSpPr>
            <a:spLocks/>
          </p:cNvSpPr>
          <p:nvPr/>
        </p:nvSpPr>
        <p:spPr bwMode="auto">
          <a:xfrm rot="16199999">
            <a:off x="-91620" y="5777377"/>
            <a:ext cx="102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900">
                <a:solidFill>
                  <a:srgbClr val="79549B"/>
                </a:solidFill>
                <a:latin typeface="Corbel bold"/>
              </a:rPr>
              <a:t>LUTTE CHIMIQUE</a:t>
            </a:r>
          </a:p>
        </p:txBody>
      </p:sp>
      <p:cxnSp>
        <p:nvCxnSpPr>
          <p:cNvPr id="7" name="Connecteur en angle 31"/>
          <p:cNvCxnSpPr>
            <a:cxnSpLocks/>
            <a:stCxn id="5" idx="3"/>
          </p:cNvCxnSpPr>
          <p:nvPr/>
        </p:nvCxnSpPr>
        <p:spPr bwMode="auto">
          <a:xfrm rot="5400000" flipH="1" flipV="1">
            <a:off x="387599" y="2227968"/>
            <a:ext cx="274975" cy="238067"/>
          </a:xfrm>
          <a:prstGeom prst="bentConnector3">
            <a:avLst>
              <a:gd name="adj1" fmla="val 97506"/>
            </a:avLst>
          </a:prstGeom>
          <a:ln>
            <a:solidFill>
              <a:srgbClr val="1678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en angle 71"/>
          <p:cNvCxnSpPr>
            <a:cxnSpLocks/>
            <a:endCxn id="5" idx="1"/>
          </p:cNvCxnSpPr>
          <p:nvPr/>
        </p:nvCxnSpPr>
        <p:spPr bwMode="auto">
          <a:xfrm rot="16199999" flipV="1">
            <a:off x="217542" y="4249109"/>
            <a:ext cx="574436" cy="197411"/>
          </a:xfrm>
          <a:prstGeom prst="bentConnector3">
            <a:avLst>
              <a:gd name="adj1" fmla="val 1914"/>
            </a:avLst>
          </a:prstGeom>
          <a:ln>
            <a:solidFill>
              <a:srgbClr val="1678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1043"/>
          <p:cNvSpPr>
            <a:spLocks/>
          </p:cNvSpPr>
          <p:nvPr/>
        </p:nvSpPr>
        <p:spPr bwMode="auto">
          <a:xfrm>
            <a:off x="8796632" y="3455835"/>
            <a:ext cx="15906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900">
                <a:latin typeface="Corbel"/>
              </a:rPr>
              <a:t>Ant is sum rescienis doloria</a:t>
            </a:r>
          </a:p>
          <a:p>
            <a:pPr>
              <a:defRPr/>
            </a:pPr>
            <a:r>
              <a:rPr lang="fr-FR" sz="900">
                <a:latin typeface="Corbel"/>
              </a:rPr>
              <a:t>sitam voluptas et quid molenist</a:t>
            </a:r>
          </a:p>
          <a:p>
            <a:pPr>
              <a:defRPr/>
            </a:pPr>
            <a:r>
              <a:rPr lang="fr-FR" sz="900">
                <a:latin typeface="Corbel"/>
              </a:rPr>
              <a:t>ommolec, Ero modignam, aut</a:t>
            </a:r>
          </a:p>
          <a:p>
            <a:pPr>
              <a:defRPr/>
            </a:pPr>
            <a:r>
              <a:rPr lang="fr-FR" sz="900">
                <a:latin typeface="Corbel"/>
              </a:rPr>
              <a:t>vel et vendio od</a:t>
            </a:r>
            <a:r>
              <a:rPr lang="en-US" sz="900">
                <a:latin typeface="Corbel"/>
              </a:rPr>
              <a:t>Ant is sum rescienis doloria</a:t>
            </a:r>
          </a:p>
          <a:p>
            <a:pPr>
              <a:defRPr/>
            </a:pPr>
            <a:r>
              <a:rPr lang="fr-FR" sz="900">
                <a:latin typeface="Corbel"/>
              </a:rPr>
              <a:t>sitam voluptas et quid molenist</a:t>
            </a:r>
          </a:p>
          <a:p>
            <a:pPr>
              <a:defRPr/>
            </a:pPr>
            <a:r>
              <a:rPr lang="fr-FR" sz="900">
                <a:latin typeface="Corbel"/>
              </a:rPr>
              <a:t>ommolec, Ero modignam, aut</a:t>
            </a:r>
          </a:p>
          <a:p>
            <a:pPr>
              <a:defRPr/>
            </a:pPr>
            <a:r>
              <a:rPr lang="fr-FR" sz="900">
                <a:latin typeface="Corbel"/>
              </a:rPr>
              <a:t>vel et vendio od</a:t>
            </a:r>
          </a:p>
          <a:p>
            <a:pPr>
              <a:defRPr/>
            </a:pPr>
            <a:r>
              <a:rPr lang="en-US" sz="900">
                <a:latin typeface="Corbel"/>
              </a:rPr>
              <a:t>Ant is sum rescienis doloria</a:t>
            </a:r>
          </a:p>
          <a:p>
            <a:pPr>
              <a:defRPr/>
            </a:pPr>
            <a:r>
              <a:rPr lang="fr-FR" sz="900">
                <a:latin typeface="Corbel"/>
              </a:rPr>
              <a:t>sitam voluptas et quid molenist</a:t>
            </a:r>
          </a:p>
          <a:p>
            <a:pPr>
              <a:defRPr/>
            </a:pPr>
            <a:r>
              <a:rPr lang="fr-FR" sz="900">
                <a:latin typeface="Corbel"/>
              </a:rPr>
              <a:t>ommolec, Ero modignam, aut</a:t>
            </a:r>
          </a:p>
          <a:p>
            <a:pPr>
              <a:defRPr/>
            </a:pPr>
            <a:r>
              <a:rPr lang="fr-FR" sz="900">
                <a:latin typeface="Corbel"/>
              </a:rPr>
              <a:t>vel et vendio od</a:t>
            </a:r>
          </a:p>
          <a:p>
            <a:pPr>
              <a:defRPr/>
            </a:pPr>
            <a:endParaRPr lang="fr-FR" sz="900">
              <a:latin typeface="Corbel"/>
            </a:endParaRPr>
          </a:p>
        </p:txBody>
      </p:sp>
      <p:cxnSp>
        <p:nvCxnSpPr>
          <p:cNvPr id="10" name="Connecteur en angle 85"/>
          <p:cNvCxnSpPr>
            <a:cxnSpLocks/>
          </p:cNvCxnSpPr>
          <p:nvPr/>
        </p:nvCxnSpPr>
        <p:spPr bwMode="auto">
          <a:xfrm flipV="1">
            <a:off x="406051" y="5336207"/>
            <a:ext cx="238067" cy="100609"/>
          </a:xfrm>
          <a:prstGeom prst="bentConnector3">
            <a:avLst>
              <a:gd name="adj1" fmla="val -4870"/>
            </a:avLst>
          </a:prstGeom>
          <a:ln>
            <a:solidFill>
              <a:srgbClr val="7954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en angle 88"/>
          <p:cNvCxnSpPr>
            <a:cxnSpLocks/>
          </p:cNvCxnSpPr>
          <p:nvPr/>
        </p:nvCxnSpPr>
        <p:spPr bwMode="auto">
          <a:xfrm rot="10800000">
            <a:off x="418800" y="6489364"/>
            <a:ext cx="225319" cy="139680"/>
          </a:xfrm>
          <a:prstGeom prst="bentConnector3">
            <a:avLst>
              <a:gd name="adj1" fmla="val 102705"/>
            </a:avLst>
          </a:prstGeom>
          <a:ln>
            <a:solidFill>
              <a:srgbClr val="7954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34"/>
          <p:cNvSpPr>
            <a:spLocks/>
          </p:cNvSpPr>
          <p:nvPr/>
        </p:nvSpPr>
        <p:spPr bwMode="auto">
          <a:xfrm>
            <a:off x="855670" y="2580727"/>
            <a:ext cx="107755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900" b="1" i="1">
                <a:solidFill>
                  <a:srgbClr val="167855"/>
                </a:solidFill>
                <a:latin typeface="Corbel"/>
              </a:rPr>
              <a:t>Lutte physique</a:t>
            </a:r>
          </a:p>
        </p:txBody>
      </p:sp>
      <p:sp>
        <p:nvSpPr>
          <p:cNvPr id="13" name="ZoneTexte 35"/>
          <p:cNvSpPr>
            <a:spLocks/>
          </p:cNvSpPr>
          <p:nvPr/>
        </p:nvSpPr>
        <p:spPr bwMode="auto">
          <a:xfrm>
            <a:off x="855670" y="2844335"/>
            <a:ext cx="1077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900" b="1" i="1">
                <a:solidFill>
                  <a:srgbClr val="167855"/>
                </a:solidFill>
                <a:latin typeface="Corbel"/>
              </a:rPr>
              <a:t>Action sur stock ou population</a:t>
            </a:r>
          </a:p>
        </p:txBody>
      </p:sp>
      <p:sp>
        <p:nvSpPr>
          <p:cNvPr id="14" name="ZoneTexte 36"/>
          <p:cNvSpPr>
            <a:spLocks/>
          </p:cNvSpPr>
          <p:nvPr/>
        </p:nvSpPr>
        <p:spPr bwMode="auto">
          <a:xfrm>
            <a:off x="855670" y="3611874"/>
            <a:ext cx="107391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900" b="1" i="1">
                <a:solidFill>
                  <a:srgbClr val="167855"/>
                </a:solidFill>
                <a:latin typeface="Corbel"/>
              </a:rPr>
              <a:t>Atténuation</a:t>
            </a:r>
          </a:p>
        </p:txBody>
      </p:sp>
      <p:sp>
        <p:nvSpPr>
          <p:cNvPr id="15" name="ZoneTexte 37"/>
          <p:cNvSpPr>
            <a:spLocks/>
          </p:cNvSpPr>
          <p:nvPr/>
        </p:nvSpPr>
        <p:spPr bwMode="auto">
          <a:xfrm>
            <a:off x="855670" y="5254630"/>
            <a:ext cx="8640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900" b="1" i="1">
                <a:solidFill>
                  <a:srgbClr val="79549B"/>
                </a:solidFill>
                <a:latin typeface="Corbel"/>
              </a:rPr>
              <a:t>Herbicides</a:t>
            </a:r>
          </a:p>
        </p:txBody>
      </p:sp>
      <p:sp>
        <p:nvSpPr>
          <p:cNvPr id="16" name="ZoneTexte 38"/>
          <p:cNvSpPr>
            <a:spLocks/>
          </p:cNvSpPr>
          <p:nvPr/>
        </p:nvSpPr>
        <p:spPr bwMode="auto">
          <a:xfrm>
            <a:off x="855670" y="5675409"/>
            <a:ext cx="10775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900" b="1" i="1">
                <a:solidFill>
                  <a:srgbClr val="79549B"/>
                </a:solidFill>
                <a:latin typeface="Corbel"/>
              </a:rPr>
              <a:t>Fongicides</a:t>
            </a:r>
          </a:p>
        </p:txBody>
      </p:sp>
      <p:sp>
        <p:nvSpPr>
          <p:cNvPr id="17" name="ZoneTexte 39"/>
          <p:cNvSpPr>
            <a:spLocks/>
          </p:cNvSpPr>
          <p:nvPr/>
        </p:nvSpPr>
        <p:spPr bwMode="auto">
          <a:xfrm>
            <a:off x="855670" y="6116591"/>
            <a:ext cx="936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900" b="1" i="1">
                <a:solidFill>
                  <a:srgbClr val="79549B"/>
                </a:solidFill>
                <a:latin typeface="Corbel"/>
              </a:rPr>
              <a:t>Régulateurs</a:t>
            </a:r>
          </a:p>
        </p:txBody>
      </p:sp>
      <p:sp>
        <p:nvSpPr>
          <p:cNvPr id="18" name="ZoneTexte 40"/>
          <p:cNvSpPr>
            <a:spLocks/>
          </p:cNvSpPr>
          <p:nvPr/>
        </p:nvSpPr>
        <p:spPr bwMode="auto">
          <a:xfrm>
            <a:off x="855670" y="6478234"/>
            <a:ext cx="1073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900" b="1" i="1">
                <a:solidFill>
                  <a:srgbClr val="79549B"/>
                </a:solidFill>
                <a:latin typeface="Corbel"/>
              </a:rPr>
              <a:t>Insecticides et molluscicides</a:t>
            </a:r>
          </a:p>
        </p:txBody>
      </p:sp>
      <p:sp>
        <p:nvSpPr>
          <p:cNvPr id="19" name="ZoneTexte 41"/>
          <p:cNvSpPr>
            <a:spLocks/>
          </p:cNvSpPr>
          <p:nvPr/>
        </p:nvSpPr>
        <p:spPr bwMode="auto">
          <a:xfrm>
            <a:off x="855670" y="3251583"/>
            <a:ext cx="936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900" b="1" i="1">
                <a:solidFill>
                  <a:srgbClr val="167855"/>
                </a:solidFill>
                <a:latin typeface="Corbel"/>
              </a:rPr>
              <a:t>Evitement</a:t>
            </a:r>
          </a:p>
        </p:txBody>
      </p:sp>
      <p:sp>
        <p:nvSpPr>
          <p:cNvPr id="20" name="ZoneTexte 42"/>
          <p:cNvSpPr>
            <a:spLocks/>
          </p:cNvSpPr>
          <p:nvPr/>
        </p:nvSpPr>
        <p:spPr bwMode="auto">
          <a:xfrm>
            <a:off x="855670" y="2225055"/>
            <a:ext cx="9961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900" b="1" i="1">
                <a:solidFill>
                  <a:srgbClr val="167855"/>
                </a:solidFill>
                <a:latin typeface="Corbel"/>
              </a:rPr>
              <a:t>Lutte génétique</a:t>
            </a:r>
          </a:p>
        </p:txBody>
      </p:sp>
      <p:sp>
        <p:nvSpPr>
          <p:cNvPr id="21" name="ZoneTexte 54"/>
          <p:cNvSpPr>
            <a:spLocks/>
          </p:cNvSpPr>
          <p:nvPr/>
        </p:nvSpPr>
        <p:spPr bwMode="auto">
          <a:xfrm>
            <a:off x="855670" y="3981655"/>
            <a:ext cx="107391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900" b="1" i="1">
                <a:solidFill>
                  <a:srgbClr val="167855"/>
                </a:solidFill>
                <a:latin typeface="Corbel"/>
              </a:rPr>
              <a:t>Biocontrôle</a:t>
            </a:r>
          </a:p>
        </p:txBody>
      </p:sp>
      <p:sp>
        <p:nvSpPr>
          <p:cNvPr id="22" name="ZoneTexte 62"/>
          <p:cNvSpPr>
            <a:spLocks/>
          </p:cNvSpPr>
          <p:nvPr/>
        </p:nvSpPr>
        <p:spPr bwMode="auto">
          <a:xfrm>
            <a:off x="855670" y="4327535"/>
            <a:ext cx="12121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900" b="1" i="1">
                <a:solidFill>
                  <a:srgbClr val="167855"/>
                </a:solidFill>
                <a:latin typeface="Corbel"/>
              </a:rPr>
              <a:t>Régulation naturelle</a:t>
            </a:r>
          </a:p>
        </p:txBody>
      </p:sp>
      <p:sp>
        <p:nvSpPr>
          <p:cNvPr id="23" name="Rectangle 63"/>
          <p:cNvSpPr/>
          <p:nvPr/>
        </p:nvSpPr>
        <p:spPr bwMode="auto">
          <a:xfrm>
            <a:off x="6538180" y="4633906"/>
            <a:ext cx="2120887" cy="514877"/>
          </a:xfrm>
          <a:prstGeom prst="rect">
            <a:avLst/>
          </a:prstGeom>
          <a:solidFill>
            <a:srgbClr val="167855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1100" b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Rectangle 64"/>
          <p:cNvSpPr/>
          <p:nvPr/>
        </p:nvSpPr>
        <p:spPr bwMode="auto">
          <a:xfrm>
            <a:off x="757663" y="4633906"/>
            <a:ext cx="1440000" cy="514877"/>
          </a:xfrm>
          <a:prstGeom prst="rect">
            <a:avLst/>
          </a:prstGeom>
          <a:solidFill>
            <a:srgbClr val="167855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5" name="Pentagone 65"/>
          <p:cNvSpPr/>
          <p:nvPr/>
        </p:nvSpPr>
        <p:spPr bwMode="auto">
          <a:xfrm>
            <a:off x="2197823" y="4633906"/>
            <a:ext cx="1800000" cy="514877"/>
          </a:xfrm>
          <a:prstGeom prst="homePlate">
            <a:avLst>
              <a:gd name="adj" fmla="val 50000"/>
            </a:avLst>
          </a:prstGeom>
          <a:solidFill>
            <a:srgbClr val="167855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1100" b="1">
              <a:latin typeface="Arial"/>
              <a:cs typeface="Arial"/>
            </a:endParaRPr>
          </a:p>
        </p:txBody>
      </p:sp>
      <p:sp>
        <p:nvSpPr>
          <p:cNvPr id="26" name="Chevron 66"/>
          <p:cNvSpPr/>
          <p:nvPr/>
        </p:nvSpPr>
        <p:spPr bwMode="auto">
          <a:xfrm>
            <a:off x="3637983" y="4633906"/>
            <a:ext cx="1800000" cy="514877"/>
          </a:xfrm>
          <a:prstGeom prst="chevron">
            <a:avLst>
              <a:gd name="adj" fmla="val 50000"/>
            </a:avLst>
          </a:prstGeom>
          <a:solidFill>
            <a:srgbClr val="167855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1100" b="1" cap="all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Chevron 67"/>
          <p:cNvSpPr/>
          <p:nvPr/>
        </p:nvSpPr>
        <p:spPr bwMode="auto">
          <a:xfrm>
            <a:off x="5078143" y="4633906"/>
            <a:ext cx="1800000" cy="514877"/>
          </a:xfrm>
          <a:prstGeom prst="chevron">
            <a:avLst>
              <a:gd name="adj" fmla="val 50000"/>
            </a:avLst>
          </a:prstGeom>
          <a:solidFill>
            <a:srgbClr val="167855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1100" b="1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28" name="Picture 8" descr="R:\DATA_PRIV\DATA_DEPHY\2013\02_PILOTAGE_PROJET\07_TRANSFERT_30000\07_Boite à outils\GT fiches valorisation\Trames fiches 30 000\Fiches trajectoires\fiche trajectoire GCPE2\fiche trajectoire GCPE-21.pn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1046708" y="3426048"/>
            <a:ext cx="311150" cy="404812"/>
          </a:xfrm>
          <a:prstGeom prst="rect">
            <a:avLst/>
          </a:prstGeom>
          <a:noFill/>
        </p:spPr>
      </p:pic>
      <p:pic>
        <p:nvPicPr>
          <p:cNvPr id="29" name="Picture 10" descr="R:\DATA_PRIV\DATA_DEPHY\2013\02_PILOTAGE_PROJET\07_TRANSFERT_30000\07_Boite à outils\GT fiches valorisation\Trames fiches 30 000\Fiches trajectoires\fiche trajectoire GCPE2\fiche trajectoire GCPE-14.pn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1187996" y="4013543"/>
            <a:ext cx="133350" cy="131762"/>
          </a:xfrm>
          <a:prstGeom prst="rect">
            <a:avLst/>
          </a:prstGeom>
          <a:noFill/>
        </p:spPr>
      </p:pic>
      <p:pic>
        <p:nvPicPr>
          <p:cNvPr id="30" name="Picture 12" descr="R:\DATA_PRIV\DATA_DEPHY\2013\02_PILOTAGE_PROJET\07_TRANSFERT_30000\07_Boite à outils\GT fiches valorisation\Trames fiches 30 000\Fiches trajectoires\fiche trajectoire GCPE2\fiche trajectoire GCPE-17.png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11160358" y="2921835"/>
            <a:ext cx="112713" cy="112712"/>
          </a:xfrm>
          <a:prstGeom prst="rect">
            <a:avLst/>
          </a:prstGeom>
          <a:noFill/>
        </p:spPr>
      </p:pic>
      <p:pic>
        <p:nvPicPr>
          <p:cNvPr id="31" name="Picture 13" descr="R:\DATA_PRIV\DATA_DEPHY\2013\02_PILOTAGE_PROJET\07_TRANSFERT_30000\07_Boite à outils\GT fiches valorisation\Trames fiches 30 000\Fiches trajectoires\fiche trajectoire GCPE2\fiche trajectoire GCPE-18.png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11202283" y="2503208"/>
            <a:ext cx="119063" cy="155575"/>
          </a:xfrm>
          <a:prstGeom prst="rect">
            <a:avLst/>
          </a:prstGeom>
          <a:noFill/>
        </p:spPr>
      </p:pic>
      <p:pic>
        <p:nvPicPr>
          <p:cNvPr id="32" name="Picture 14" descr="R:\DATA_PRIV\DATA_DEPHY\2013\02_PILOTAGE_PROJET\07_TRANSFERT_30000\07_Boite à outils\GT fiches valorisation\Trames fiches 30 000\Fiches trajectoires\fiche trajectoire GCPE2\fiche trajectoire GCPE-20.png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10963324" y="1836127"/>
            <a:ext cx="477837" cy="401638"/>
          </a:xfrm>
          <a:prstGeom prst="rect">
            <a:avLst/>
          </a:prstGeom>
          <a:noFill/>
        </p:spPr>
      </p:pic>
      <p:pic>
        <p:nvPicPr>
          <p:cNvPr id="33" name="Picture 15" descr="R:\DATA_PRIV\DATA_DEPHY\2013\02_PILOTAGE_PROJET\07_TRANSFERT_30000\07_Boite à outils\GT fiches valorisation\Trames fiches 30 000\Fiches trajectoires\fiche trajectoire GCPE2\GCPE-14.png"/>
          <p:cNvPicPr>
            <a:picLocks noChangeAspect="1" noChangeArrowheads="1"/>
          </p:cNvPicPr>
          <p:nvPr/>
        </p:nvPicPr>
        <p:blipFill>
          <a:blip r:embed="rId7"/>
          <a:stretch/>
        </p:blipFill>
        <p:spPr bwMode="auto">
          <a:xfrm>
            <a:off x="11188748" y="4770803"/>
            <a:ext cx="125413" cy="125412"/>
          </a:xfrm>
          <a:prstGeom prst="rect">
            <a:avLst/>
          </a:prstGeom>
          <a:noFill/>
        </p:spPr>
      </p:pic>
      <p:pic>
        <p:nvPicPr>
          <p:cNvPr id="34" name="Picture 16" descr="R:\DATA_PRIV\DATA_DEPHY\2013\02_PILOTAGE_PROJET\07_TRANSFERT_30000\07_Boite à outils\GT fiches valorisation\Trames fiches 30 000\Fiches trajectoires\fiche trajectoire GCPE2\fiche trajectoire GCPE-34.png"/>
          <p:cNvPicPr>
            <a:picLocks noChangeAspect="1" noChangeArrowheads="1"/>
          </p:cNvPicPr>
          <p:nvPr/>
        </p:nvPicPr>
        <p:blipFill>
          <a:blip r:embed="rId8"/>
          <a:stretch/>
        </p:blipFill>
        <p:spPr bwMode="auto">
          <a:xfrm>
            <a:off x="11197520" y="5137240"/>
            <a:ext cx="128587" cy="125413"/>
          </a:xfrm>
          <a:prstGeom prst="rect">
            <a:avLst/>
          </a:prstGeom>
          <a:noFill/>
        </p:spPr>
      </p:pic>
      <p:pic>
        <p:nvPicPr>
          <p:cNvPr id="35" name="Picture 17" descr="R:\DATA_PRIV\DATA_DEPHY\2013\02_PILOTAGE_PROJET\07_TRANSFERT_30000\07_Boite à outils\GT fiches valorisation\Trames fiches 30 000\Fiches trajectoires\fiche trajectoire GCPE2\fiche trajectoire GCPE-33.png"/>
          <p:cNvPicPr>
            <a:picLocks noChangeAspect="1" noChangeArrowheads="1"/>
          </p:cNvPicPr>
          <p:nvPr/>
        </p:nvPicPr>
        <p:blipFill>
          <a:blip r:embed="rId9"/>
          <a:stretch/>
        </p:blipFill>
        <p:spPr bwMode="auto">
          <a:xfrm>
            <a:off x="11223673" y="5423265"/>
            <a:ext cx="125413" cy="125413"/>
          </a:xfrm>
          <a:prstGeom prst="rect">
            <a:avLst/>
          </a:prstGeom>
          <a:noFill/>
        </p:spPr>
      </p:pic>
      <p:pic>
        <p:nvPicPr>
          <p:cNvPr id="36" name="Picture 2" descr="R:\DATA_PRIV\DATA_DEPHY\2013\02_PILOTAGE_PROJET\07_TRANSFERT_30000\07_Boite à outils\GT fiches valorisation\Trames fiches 30 000\Fiches trajectoires\Légumes\fiche trajectoire maraichage\maraichage-12.png"/>
          <p:cNvPicPr>
            <a:picLocks noChangeAspect="1" noChangeArrowheads="1"/>
          </p:cNvPicPr>
          <p:nvPr/>
        </p:nvPicPr>
        <p:blipFill>
          <a:blip r:embed="rId10"/>
          <a:stretch/>
        </p:blipFill>
        <p:spPr bwMode="auto">
          <a:xfrm>
            <a:off x="11178759" y="4383916"/>
            <a:ext cx="125412" cy="119062"/>
          </a:xfrm>
          <a:prstGeom prst="rect">
            <a:avLst/>
          </a:prstGeom>
          <a:noFill/>
        </p:spPr>
      </p:pic>
      <p:pic>
        <p:nvPicPr>
          <p:cNvPr id="37" name="Picture 3" descr="R:\DATA_PRIV\DATA_DEPHY\2013\02_PILOTAGE_PROJET\07_TRANSFERT_30000\07_Boite à outils\GT fiches valorisation\Trames fiches 30 000\Fiches trajectoires\Légumes\fiche trajectoire maraichage\maraichage-15.png"/>
          <p:cNvPicPr>
            <a:picLocks noChangeAspect="1" noChangeArrowheads="1"/>
          </p:cNvPicPr>
          <p:nvPr/>
        </p:nvPicPr>
        <p:blipFill>
          <a:blip r:embed="rId11"/>
          <a:stretch/>
        </p:blipFill>
        <p:spPr bwMode="auto">
          <a:xfrm>
            <a:off x="11173481" y="3190116"/>
            <a:ext cx="125412" cy="12858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ITEMS CREATION</a:t>
            </a:r>
          </a:p>
        </p:txBody>
      </p:sp>
      <p:pic>
        <p:nvPicPr>
          <p:cNvPr id="5" name="Picture 8" descr="R:\DATA_PRIV\DATA_DEPHY\2013\02_PILOTAGE_PROJET\07_TRANSFERT_30000\07_Boite à outils\GT fiches valorisation\Trames fiches 30 000\Fiches trajectoires\fiche trajectoire GCPE2\fiche trajectoire GCPE-21.pn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181612" y="3483957"/>
            <a:ext cx="311150" cy="404812"/>
          </a:xfrm>
          <a:prstGeom prst="rect">
            <a:avLst/>
          </a:prstGeom>
          <a:noFill/>
        </p:spPr>
      </p:pic>
      <p:pic>
        <p:nvPicPr>
          <p:cNvPr id="6" name="Picture 10" descr="R:\DATA_PRIV\DATA_DEPHY\2013\02_PILOTAGE_PROJET\07_TRANSFERT_30000\07_Boite à outils\GT fiches valorisation\Trames fiches 30 000\Fiches trajectoires\fiche trajectoire GCPE2\fiche trajectoire GCPE-14.pn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322900" y="4071452"/>
            <a:ext cx="133350" cy="131762"/>
          </a:xfrm>
          <a:prstGeom prst="rect">
            <a:avLst/>
          </a:prstGeom>
          <a:noFill/>
        </p:spPr>
      </p:pic>
      <p:pic>
        <p:nvPicPr>
          <p:cNvPr id="7" name="Picture 12" descr="R:\DATA_PRIV\DATA_DEPHY\2013\02_PILOTAGE_PROJET\07_TRANSFERT_30000\07_Boite à outils\GT fiches valorisation\Trames fiches 30 000\Fiches trajectoires\fiche trajectoire GCPE2\fiche trajectoire GCPE-17.png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1295262" y="2979744"/>
            <a:ext cx="112713" cy="112712"/>
          </a:xfrm>
          <a:prstGeom prst="rect">
            <a:avLst/>
          </a:prstGeom>
          <a:noFill/>
        </p:spPr>
      </p:pic>
      <p:pic>
        <p:nvPicPr>
          <p:cNvPr id="8" name="Picture 13" descr="R:\DATA_PRIV\DATA_DEPHY\2013\02_PILOTAGE_PROJET\07_TRANSFERT_30000\07_Boite à outils\GT fiches valorisation\Trames fiches 30 000\Fiches trajectoires\fiche trajectoire GCPE2\fiche trajectoire GCPE-18.png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1337187" y="2561117"/>
            <a:ext cx="119063" cy="155575"/>
          </a:xfrm>
          <a:prstGeom prst="rect">
            <a:avLst/>
          </a:prstGeom>
          <a:noFill/>
        </p:spPr>
      </p:pic>
      <p:pic>
        <p:nvPicPr>
          <p:cNvPr id="9" name="Picture 14" descr="R:\DATA_PRIV\DATA_DEPHY\2013\02_PILOTAGE_PROJET\07_TRANSFERT_30000\07_Boite à outils\GT fiches valorisation\Trames fiches 30 000\Fiches trajectoires\fiche trajectoire GCPE2\fiche trajectoire GCPE-20.png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1098228" y="1894036"/>
            <a:ext cx="477837" cy="401638"/>
          </a:xfrm>
          <a:prstGeom prst="rect">
            <a:avLst/>
          </a:prstGeom>
          <a:noFill/>
        </p:spPr>
      </p:pic>
      <p:pic>
        <p:nvPicPr>
          <p:cNvPr id="10" name="Picture 15" descr="R:\DATA_PRIV\DATA_DEPHY\2013\02_PILOTAGE_PROJET\07_TRANSFERT_30000\07_Boite à outils\GT fiches valorisation\Trames fiches 30 000\Fiches trajectoires\fiche trajectoire GCPE2\GCPE-14.png"/>
          <p:cNvPicPr>
            <a:picLocks noChangeAspect="1" noChangeArrowheads="1"/>
          </p:cNvPicPr>
          <p:nvPr/>
        </p:nvPicPr>
        <p:blipFill>
          <a:blip r:embed="rId7"/>
          <a:stretch/>
        </p:blipFill>
        <p:spPr bwMode="auto">
          <a:xfrm>
            <a:off x="1323652" y="4828712"/>
            <a:ext cx="125413" cy="125412"/>
          </a:xfrm>
          <a:prstGeom prst="rect">
            <a:avLst/>
          </a:prstGeom>
          <a:noFill/>
        </p:spPr>
      </p:pic>
      <p:pic>
        <p:nvPicPr>
          <p:cNvPr id="11" name="Picture 16" descr="R:\DATA_PRIV\DATA_DEPHY\2013\02_PILOTAGE_PROJET\07_TRANSFERT_30000\07_Boite à outils\GT fiches valorisation\Trames fiches 30 000\Fiches trajectoires\fiche trajectoire GCPE2\fiche trajectoire GCPE-34.png"/>
          <p:cNvPicPr>
            <a:picLocks noChangeAspect="1" noChangeArrowheads="1"/>
          </p:cNvPicPr>
          <p:nvPr/>
        </p:nvPicPr>
        <p:blipFill>
          <a:blip r:embed="rId8"/>
          <a:stretch/>
        </p:blipFill>
        <p:spPr bwMode="auto">
          <a:xfrm>
            <a:off x="1332424" y="5195149"/>
            <a:ext cx="128587" cy="125413"/>
          </a:xfrm>
          <a:prstGeom prst="rect">
            <a:avLst/>
          </a:prstGeom>
          <a:noFill/>
        </p:spPr>
      </p:pic>
      <p:pic>
        <p:nvPicPr>
          <p:cNvPr id="12" name="Picture 17" descr="R:\DATA_PRIV\DATA_DEPHY\2013\02_PILOTAGE_PROJET\07_TRANSFERT_30000\07_Boite à outils\GT fiches valorisation\Trames fiches 30 000\Fiches trajectoires\fiche trajectoire GCPE2\fiche trajectoire GCPE-33.png"/>
          <p:cNvPicPr>
            <a:picLocks noChangeAspect="1" noChangeArrowheads="1"/>
          </p:cNvPicPr>
          <p:nvPr/>
        </p:nvPicPr>
        <p:blipFill>
          <a:blip r:embed="rId9"/>
          <a:stretch/>
        </p:blipFill>
        <p:spPr bwMode="auto">
          <a:xfrm>
            <a:off x="1358577" y="5481174"/>
            <a:ext cx="125413" cy="125413"/>
          </a:xfrm>
          <a:prstGeom prst="rect">
            <a:avLst/>
          </a:prstGeom>
          <a:noFill/>
        </p:spPr>
      </p:pic>
      <p:pic>
        <p:nvPicPr>
          <p:cNvPr id="13" name="Picture 2" descr="R:\DATA_PRIV\DATA_DEPHY\2013\02_PILOTAGE_PROJET\07_TRANSFERT_30000\07_Boite à outils\GT fiches valorisation\Trames fiches 30 000\Fiches trajectoires\Légumes\fiche trajectoire maraichage\maraichage-12.png"/>
          <p:cNvPicPr>
            <a:picLocks noChangeAspect="1" noChangeArrowheads="1"/>
          </p:cNvPicPr>
          <p:nvPr/>
        </p:nvPicPr>
        <p:blipFill>
          <a:blip r:embed="rId10"/>
          <a:stretch/>
        </p:blipFill>
        <p:spPr bwMode="auto">
          <a:xfrm>
            <a:off x="1313663" y="4441825"/>
            <a:ext cx="125412" cy="119062"/>
          </a:xfrm>
          <a:prstGeom prst="rect">
            <a:avLst/>
          </a:prstGeom>
          <a:noFill/>
        </p:spPr>
      </p:pic>
      <p:pic>
        <p:nvPicPr>
          <p:cNvPr id="14" name="Picture 3" descr="R:\DATA_PRIV\DATA_DEPHY\2013\02_PILOTAGE_PROJET\07_TRANSFERT_30000\07_Boite à outils\GT fiches valorisation\Trames fiches 30 000\Fiches trajectoires\Légumes\fiche trajectoire maraichage\maraichage-15.png"/>
          <p:cNvPicPr>
            <a:picLocks noChangeAspect="1" noChangeArrowheads="1"/>
          </p:cNvPicPr>
          <p:nvPr/>
        </p:nvPicPr>
        <p:blipFill>
          <a:blip r:embed="rId11"/>
          <a:stretch/>
        </p:blipFill>
        <p:spPr bwMode="auto">
          <a:xfrm>
            <a:off x="1308385" y="3248025"/>
            <a:ext cx="125412" cy="12858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87</Words>
  <Application>Microsoft Office PowerPoint</Application>
  <DocSecurity>0</DocSecurity>
  <PresentationFormat>Personnalisé</PresentationFormat>
  <Paragraphs>25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Arial</vt:lpstr>
      <vt:lpstr>Calibri</vt:lpstr>
      <vt:lpstr>Corbel</vt:lpstr>
      <vt:lpstr>Corbel bold</vt:lpstr>
      <vt:lpstr>Thème Office</vt:lpstr>
      <vt:lpstr>Présentation PowerPoint</vt:lpstr>
      <vt:lpstr>ITEMS CREATION</vt:lpstr>
    </vt:vector>
  </TitlesOfParts>
  <Manager/>
  <Company>APCA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Pauline BODIN</dc:creator>
  <cp:keywords/>
  <dc:description/>
  <cp:lastModifiedBy>Marc Audibert</cp:lastModifiedBy>
  <cp:revision>17</cp:revision>
  <dcterms:created xsi:type="dcterms:W3CDTF">2020-09-23T12:22:36Z</dcterms:created>
  <dcterms:modified xsi:type="dcterms:W3CDTF">2020-11-11T16:11:37Z</dcterms:modified>
  <cp:category/>
  <dc:identifier/>
  <cp:contentStatus/>
  <dc:language/>
  <cp:version/>
</cp:coreProperties>
</file>